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6" r:id="rId3"/>
    <p:sldId id="257" r:id="rId4"/>
    <p:sldId id="267" r:id="rId5"/>
    <p:sldId id="270" r:id="rId6"/>
    <p:sldId id="266" r:id="rId7"/>
    <p:sldId id="269" r:id="rId8"/>
    <p:sldId id="262" r:id="rId9"/>
    <p:sldId id="263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710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4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376A-9121-993F-ED04-FEB76B03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83FC6-E971-874D-0393-EE8EF3675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49424-00BA-1D58-06E6-0862D4338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A9C91-79EC-AD3B-35A6-5FC133D370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3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B6745-E5C5-7E97-A8D7-C997D5FEC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310E2-FA6F-AFC8-7DCE-D63EF92DA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09750-461C-D32D-F5F0-85060F3EF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F6F0-33FC-BC78-D3A8-E0BF09FB0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6B7C2-564B-4EE0-F503-2D122BE6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7899D-A18F-671B-540D-01F2F9A64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7BD76-72E7-FEA7-A057-87F8AB04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E25DF-2DEE-A81E-0609-A940FFE12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08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B5D9-53C1-0670-5CD5-1CEA56B4E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FA495-8B2C-1EEF-B639-6A8BE8C32B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583D5D-8141-A03F-4398-079EFCEBB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D238-6DE2-3F6C-DE3D-195AB8E03D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2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00996-81AD-61B4-72B6-6FE8BB0B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875686-12BA-96B7-7EED-5FD45D032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54FCE5D-927F-E4C5-42DD-34684FF0CE2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r>
              <a:rPr lang="en-IN" dirty="0"/>
              <a:t>: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6389C00-0A49-B273-A045-F497DD34EF27}"/>
              </a:ext>
            </a:extLst>
          </p:cNvPr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A3F8411-EE56-4D92-0376-20FD57457F37}"/>
              </a:ext>
            </a:extLst>
          </p:cNvPr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ABAC867A-DFBF-3739-02F8-0FDB0187AE02}"/>
              </a:ext>
            </a:extLst>
          </p:cNvPr>
          <p:cNvSpPr/>
          <p:nvPr/>
        </p:nvSpPr>
        <p:spPr>
          <a:xfrm>
            <a:off x="918686" y="5677257"/>
            <a:ext cx="18430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</a:t>
            </a:r>
            <a:endParaRPr lang="en-US" sz="1152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4B6C10C-D8B9-57E0-0E9B-6D02444D14BA}"/>
              </a:ext>
            </a:extLst>
          </p:cNvPr>
          <p:cNvSpPr/>
          <p:nvPr/>
        </p:nvSpPr>
        <p:spPr>
          <a:xfrm>
            <a:off x="1299686" y="5578197"/>
            <a:ext cx="164449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A3AC8-66C6-23CF-CD19-D9C4EF76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94" y="2298624"/>
            <a:ext cx="8782877" cy="58552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67C985-49CC-7926-99AB-920950BFADD7}"/>
              </a:ext>
            </a:extLst>
          </p:cNvPr>
          <p:cNvSpPr/>
          <p:nvPr/>
        </p:nvSpPr>
        <p:spPr>
          <a:xfrm>
            <a:off x="3097066" y="682707"/>
            <a:ext cx="878287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Social Media Security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55B17-1840-CC04-5E72-6EC7BC592B8A}"/>
              </a:ext>
            </a:extLst>
          </p:cNvPr>
          <p:cNvSpPr/>
          <p:nvPr/>
        </p:nvSpPr>
        <p:spPr>
          <a:xfrm>
            <a:off x="1299686" y="4092207"/>
            <a:ext cx="338060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Presenting by:-</a:t>
            </a:r>
          </a:p>
          <a:p>
            <a:pPr algn="ctr"/>
            <a:endParaRPr lang="en-US" sz="4000" b="1" u="sng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Satvik</a:t>
            </a:r>
          </a:p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Vindya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6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5" name="Text 1"/>
          <p:cNvSpPr/>
          <p:nvPr/>
        </p:nvSpPr>
        <p:spPr>
          <a:xfrm>
            <a:off x="833198" y="356665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918686" y="5677257"/>
            <a:ext cx="18430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1299686" y="5578197"/>
            <a:ext cx="164449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E6D7F-12FC-5A28-5528-A02B22F6A0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05"/>
          <a:stretch/>
        </p:blipFill>
        <p:spPr>
          <a:xfrm>
            <a:off x="2402681" y="1500387"/>
            <a:ext cx="9905819" cy="63725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863C7-5C23-20E5-B6B6-2D98B8387DD9}"/>
              </a:ext>
            </a:extLst>
          </p:cNvPr>
          <p:cNvSpPr txBox="1"/>
          <p:nvPr/>
        </p:nvSpPr>
        <p:spPr>
          <a:xfrm>
            <a:off x="5754703" y="382409"/>
            <a:ext cx="3201774" cy="824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PHISHING</a:t>
            </a:r>
            <a:endParaRPr 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14514" y="21771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780846" y="540365"/>
            <a:ext cx="64262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u="sng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PROBLEMS DUE TO PHISHING</a:t>
            </a:r>
            <a:endParaRPr lang="en-US" sz="6600" u="sng" dirty="0"/>
          </a:p>
        </p:txBody>
      </p:sp>
      <p:sp>
        <p:nvSpPr>
          <p:cNvPr id="7" name="Shape 3"/>
          <p:cNvSpPr/>
          <p:nvPr/>
        </p:nvSpPr>
        <p:spPr>
          <a:xfrm>
            <a:off x="2659499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8" name="Shape 4"/>
          <p:cNvSpPr/>
          <p:nvPr/>
        </p:nvSpPr>
        <p:spPr>
          <a:xfrm>
            <a:off x="2931616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9" name="Shape 5"/>
          <p:cNvSpPr/>
          <p:nvPr/>
        </p:nvSpPr>
        <p:spPr>
          <a:xfrm>
            <a:off x="2431673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614910" y="2168366"/>
            <a:ext cx="1333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903702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IN" sz="4400" b="1" i="0" dirty="0">
                <a:solidFill>
                  <a:srgbClr val="ECECEC"/>
                </a:solidFill>
                <a:effectLst/>
                <a:latin typeface="Söhne"/>
              </a:rPr>
              <a:t>Financial Losses</a:t>
            </a:r>
          </a:p>
        </p:txBody>
      </p:sp>
      <p:sp>
        <p:nvSpPr>
          <p:cNvPr id="12" name="Text 8"/>
          <p:cNvSpPr/>
          <p:nvPr/>
        </p:nvSpPr>
        <p:spPr>
          <a:xfrm>
            <a:off x="3903702" y="2655689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931616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4" name="Shape 10"/>
          <p:cNvSpPr/>
          <p:nvPr/>
        </p:nvSpPr>
        <p:spPr>
          <a:xfrm>
            <a:off x="2431673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579668" y="4026098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903702" y="4033004"/>
            <a:ext cx="22506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Deep Fakes</a:t>
            </a:r>
            <a:endParaRPr lang="en-US" sz="4400" dirty="0"/>
          </a:p>
        </p:txBody>
      </p:sp>
      <p:sp>
        <p:nvSpPr>
          <p:cNvPr id="17" name="Text 13"/>
          <p:cNvSpPr/>
          <p:nvPr/>
        </p:nvSpPr>
        <p:spPr>
          <a:xfrm>
            <a:off x="3903702" y="4513421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2931616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9" name="Shape 15"/>
          <p:cNvSpPr/>
          <p:nvPr/>
        </p:nvSpPr>
        <p:spPr>
          <a:xfrm>
            <a:off x="2431673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581692" y="5883831"/>
            <a:ext cx="19990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903702" y="5890736"/>
            <a:ext cx="2827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400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Loss of personal information</a:t>
            </a:r>
            <a:endParaRPr lang="en-US" sz="4400" dirty="0"/>
          </a:p>
        </p:txBody>
      </p:sp>
      <p:sp>
        <p:nvSpPr>
          <p:cNvPr id="22" name="Text 18"/>
          <p:cNvSpPr/>
          <p:nvPr/>
        </p:nvSpPr>
        <p:spPr>
          <a:xfrm>
            <a:off x="3903702" y="6371153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E2D3-C74A-071F-3DDA-6B5D398E9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6A08A2-E002-A097-E45A-6D16A826F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E72C508C-AF36-663D-FE46-40F067C1C6B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C704D0D-E847-5FB6-8F2D-401948EC4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6E316DB-487B-16EC-124C-7A66AE30CDED}"/>
              </a:ext>
            </a:extLst>
          </p:cNvPr>
          <p:cNvSpPr/>
          <p:nvPr/>
        </p:nvSpPr>
        <p:spPr>
          <a:xfrm>
            <a:off x="833199" y="225694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</a:rPr>
              <a:t>Face Biometrics</a:t>
            </a:r>
            <a:endParaRPr lang="en-US" sz="5249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3FE7BF9-4A05-E878-98CE-F29212CEFD90}"/>
              </a:ext>
            </a:extLst>
          </p:cNvPr>
          <p:cNvSpPr/>
          <p:nvPr/>
        </p:nvSpPr>
        <p:spPr>
          <a:xfrm>
            <a:off x="833199" y="425660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Face biometrics is a cutting-edge technology used for identity verification and access control. It involves analyzing and measuring facial features to uniquely identify individuals.</a:t>
            </a: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000" dirty="0">
              <a:solidFill>
                <a:srgbClr val="E5E0DF"/>
              </a:solidFill>
              <a:latin typeface="Overpass" pitchFamily="34" charset="0"/>
              <a:ea typeface="Overpass" pitchFamily="34" charset="-122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58AD1CB-500D-A66B-6469-440D330D80AC}"/>
              </a:ext>
            </a:extLst>
          </p:cNvPr>
          <p:cNvSpPr/>
          <p:nvPr/>
        </p:nvSpPr>
        <p:spPr>
          <a:xfrm>
            <a:off x="918686" y="5677257"/>
            <a:ext cx="184309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</a:t>
            </a:r>
            <a:endParaRPr lang="en-US" sz="1152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6F003ED-CABF-048C-D8B7-3FBEE37BE9F6}"/>
              </a:ext>
            </a:extLst>
          </p:cNvPr>
          <p:cNvSpPr/>
          <p:nvPr/>
        </p:nvSpPr>
        <p:spPr>
          <a:xfrm>
            <a:off x="1299686" y="5578197"/>
            <a:ext cx="164449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225913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563B7-EF52-5F77-7FA8-6D9913710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B53D138-DF91-4302-CF07-B2DA03F14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B444B50-2FAE-39E0-D657-21A8F6B934F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D23A5AB-9776-992B-9838-7658D194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BC7B5774-E80A-30C0-C4DF-CA940098E927}"/>
              </a:ext>
            </a:extLst>
          </p:cNvPr>
          <p:cNvSpPr/>
          <p:nvPr/>
        </p:nvSpPr>
        <p:spPr>
          <a:xfrm>
            <a:off x="-14514" y="21771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4573489-0496-5382-17F8-2EFB58335F03}"/>
              </a:ext>
            </a:extLst>
          </p:cNvPr>
          <p:cNvSpPr/>
          <p:nvPr/>
        </p:nvSpPr>
        <p:spPr>
          <a:xfrm>
            <a:off x="2348389" y="925473"/>
            <a:ext cx="64262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How Face Biometrics Work</a:t>
            </a:r>
            <a:endParaRPr lang="en-US" sz="4374" dirty="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0496F9D6-DC91-6D42-6B52-7987F7D71780}"/>
              </a:ext>
            </a:extLst>
          </p:cNvPr>
          <p:cNvSpPr/>
          <p:nvPr/>
        </p:nvSpPr>
        <p:spPr>
          <a:xfrm>
            <a:off x="2659499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A580F48F-C0BE-C028-6D32-7EB7273EEDC1}"/>
              </a:ext>
            </a:extLst>
          </p:cNvPr>
          <p:cNvSpPr/>
          <p:nvPr/>
        </p:nvSpPr>
        <p:spPr>
          <a:xfrm>
            <a:off x="2931616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94CCF910-0477-1AAF-5444-D50C684F4845}"/>
              </a:ext>
            </a:extLst>
          </p:cNvPr>
          <p:cNvSpPr/>
          <p:nvPr/>
        </p:nvSpPr>
        <p:spPr>
          <a:xfrm>
            <a:off x="2431673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A212068-6280-81F9-4361-31AD9F27B828}"/>
              </a:ext>
            </a:extLst>
          </p:cNvPr>
          <p:cNvSpPr/>
          <p:nvPr/>
        </p:nvSpPr>
        <p:spPr>
          <a:xfrm>
            <a:off x="2614910" y="2168366"/>
            <a:ext cx="1333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C3624A3F-667E-8840-A739-4EA88667774F}"/>
              </a:ext>
            </a:extLst>
          </p:cNvPr>
          <p:cNvSpPr/>
          <p:nvPr/>
        </p:nvSpPr>
        <p:spPr>
          <a:xfrm>
            <a:off x="3903702" y="21752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Capture</a:t>
            </a:r>
            <a:endParaRPr lang="en-US" sz="2187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5607494-46D5-D66C-0101-41561B029692}"/>
              </a:ext>
            </a:extLst>
          </p:cNvPr>
          <p:cNvSpPr/>
          <p:nvPr/>
        </p:nvSpPr>
        <p:spPr>
          <a:xfrm>
            <a:off x="3903702" y="2655689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Facial recognition systems capture and analyze facial characteristics such as distance between the eyes and face shape.</a:t>
            </a:r>
            <a:endParaRPr lang="en-US" sz="175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F47F3FFD-DAB5-BB8E-D09E-2E9C2A9289AF}"/>
              </a:ext>
            </a:extLst>
          </p:cNvPr>
          <p:cNvSpPr/>
          <p:nvPr/>
        </p:nvSpPr>
        <p:spPr>
          <a:xfrm>
            <a:off x="2931616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1E6B1C4E-4703-9555-BC0E-2A7DCFA35C64}"/>
              </a:ext>
            </a:extLst>
          </p:cNvPr>
          <p:cNvSpPr/>
          <p:nvPr/>
        </p:nvSpPr>
        <p:spPr>
          <a:xfrm>
            <a:off x="2431673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7E470CB-9EE3-03D3-5B46-6772009A807A}"/>
              </a:ext>
            </a:extLst>
          </p:cNvPr>
          <p:cNvSpPr/>
          <p:nvPr/>
        </p:nvSpPr>
        <p:spPr>
          <a:xfrm>
            <a:off x="2579668" y="4026098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1126118F-DE9D-0921-CBAC-B2192D7838D6}"/>
              </a:ext>
            </a:extLst>
          </p:cNvPr>
          <p:cNvSpPr/>
          <p:nvPr/>
        </p:nvSpPr>
        <p:spPr>
          <a:xfrm>
            <a:off x="3903702" y="4033004"/>
            <a:ext cx="22506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434B32B8-7DD4-A0CC-46AA-563D712233E4}"/>
              </a:ext>
            </a:extLst>
          </p:cNvPr>
          <p:cNvSpPr/>
          <p:nvPr/>
        </p:nvSpPr>
        <p:spPr>
          <a:xfrm>
            <a:off x="3903702" y="4513421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 facial features are extracted and converted into digital data for comparison and identification.</a:t>
            </a:r>
            <a:endParaRPr lang="en-US" sz="175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501875C0-B854-D667-96CC-72ED4C074AC5}"/>
              </a:ext>
            </a:extLst>
          </p:cNvPr>
          <p:cNvSpPr/>
          <p:nvPr/>
        </p:nvSpPr>
        <p:spPr>
          <a:xfrm>
            <a:off x="2931616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9E08D570-B512-6F65-0F1F-A8E0A4728072}"/>
              </a:ext>
            </a:extLst>
          </p:cNvPr>
          <p:cNvSpPr/>
          <p:nvPr/>
        </p:nvSpPr>
        <p:spPr>
          <a:xfrm>
            <a:off x="2431673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FCCD1C4-3C6D-540B-4BB5-99DBB6916DF0}"/>
              </a:ext>
            </a:extLst>
          </p:cNvPr>
          <p:cNvSpPr/>
          <p:nvPr/>
        </p:nvSpPr>
        <p:spPr>
          <a:xfrm>
            <a:off x="2581692" y="5883831"/>
            <a:ext cx="19990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1094EB86-DED3-81C0-58BA-8DB922D0B666}"/>
              </a:ext>
            </a:extLst>
          </p:cNvPr>
          <p:cNvSpPr/>
          <p:nvPr/>
        </p:nvSpPr>
        <p:spPr>
          <a:xfrm>
            <a:off x="3903702" y="5890736"/>
            <a:ext cx="28278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Matching &amp; Verification</a:t>
            </a:r>
            <a:endParaRPr lang="en-US" sz="2187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E8264C06-837A-D44E-5CD8-BCA13393EDC5}"/>
              </a:ext>
            </a:extLst>
          </p:cNvPr>
          <p:cNvSpPr/>
          <p:nvPr/>
        </p:nvSpPr>
        <p:spPr>
          <a:xfrm>
            <a:off x="3903702" y="6371153"/>
            <a:ext cx="837819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extracted facial data is matched against stored templates to verify an individual's identity.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29312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17609-0B2B-5127-C659-9C01B9FB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3D803CF-7B07-722F-940E-2A6D61B3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9B600F8-6C56-5A35-5CD4-EFA054EC3185}"/>
              </a:ext>
            </a:extLst>
          </p:cNvPr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CFA61C1-E41A-0FC1-E52C-BBB218CF1D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63"/>
          <a:stretch/>
        </p:blipFill>
        <p:spPr>
          <a:xfrm>
            <a:off x="11479876" y="0"/>
            <a:ext cx="3150524" cy="8230791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B746EC35-4F8A-F505-FA80-69F5C15B08BE}"/>
              </a:ext>
            </a:extLst>
          </p:cNvPr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800" b="1" u="sng" kern="0" spc="-13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ALGORITHMS USED-</a:t>
            </a:r>
            <a:endParaRPr lang="en-US" sz="4800" u="sng" dirty="0"/>
          </a:p>
        </p:txBody>
      </p:sp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99CA3F8-277B-A262-0E64-92403ACE2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B0AFA01E-35A7-77A6-D297-B529C8E09D67}"/>
              </a:ext>
            </a:extLst>
          </p:cNvPr>
          <p:cNvSpPr/>
          <p:nvPr/>
        </p:nvSpPr>
        <p:spPr>
          <a:xfrm>
            <a:off x="2264688" y="2540913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4000" b="1" kern="0" spc="-65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</a:rPr>
              <a:t>OpenBR</a:t>
            </a:r>
            <a:endParaRPr lang="en-US" sz="40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AB0F0ED7-A4E4-A59C-D4D1-671412FA7CBA}"/>
              </a:ext>
            </a:extLst>
          </p:cNvPr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endParaRPr lang="en-US" sz="1740" dirty="0"/>
          </a:p>
        </p:txBody>
      </p:sp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B5FB2B16-2F71-78BC-4EF5-1FAE2E0C0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9AB737DB-68AD-4C56-D1BC-FB5E3330B21A}"/>
              </a:ext>
            </a:extLst>
          </p:cNvPr>
          <p:cNvSpPr/>
          <p:nvPr/>
        </p:nvSpPr>
        <p:spPr>
          <a:xfrm>
            <a:off x="2264688" y="4308634"/>
            <a:ext cx="2822258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3600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MTCNN(Multi Task Cascaded</a:t>
            </a:r>
          </a:p>
          <a:p>
            <a:pPr marL="0" indent="0" algn="l">
              <a:lnSpc>
                <a:spcPts val="2719"/>
              </a:lnSpc>
              <a:buNone/>
            </a:pPr>
            <a:endParaRPr lang="en-US" sz="3600" b="1" kern="0" spc="-65" dirty="0">
              <a:solidFill>
                <a:srgbClr val="E5E0DF"/>
              </a:solidFill>
              <a:latin typeface="Overpass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 algn="l">
              <a:lnSpc>
                <a:spcPts val="2719"/>
              </a:lnSpc>
              <a:buNone/>
            </a:pPr>
            <a:r>
              <a:rPr lang="en-US" sz="3600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	      </a:t>
            </a:r>
            <a:r>
              <a:rPr lang="en-US" sz="3600" b="1" kern="0" spc="-65" dirty="0" err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Convulated</a:t>
            </a:r>
            <a:r>
              <a:rPr lang="en-US" sz="3600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Network)</a:t>
            </a:r>
            <a:endParaRPr lang="en-US" sz="36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FA51955-752A-DCFE-BBA3-366987A53AD0}"/>
              </a:ext>
            </a:extLst>
          </p:cNvPr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endParaRPr lang="en-US" sz="1740" dirty="0"/>
          </a:p>
        </p:txBody>
      </p:sp>
      <p:pic>
        <p:nvPicPr>
          <p:cNvPr id="12" name="Image 4" descr="preencoded.png">
            <a:extLst>
              <a:ext uri="{FF2B5EF4-FFF2-40B4-BE49-F238E27FC236}">
                <a16:creationId xmlns:a16="http://schemas.microsoft.com/office/drawing/2014/main" id="{D0AAFF74-C3FA-8760-13D7-DC223FFE2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92D796C8-E3F9-17BB-0956-24322D1CD740}"/>
              </a:ext>
            </a:extLst>
          </p:cNvPr>
          <p:cNvSpPr/>
          <p:nvPr/>
        </p:nvSpPr>
        <p:spPr>
          <a:xfrm>
            <a:off x="2264688" y="6076355"/>
            <a:ext cx="281594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4400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SHA-256</a:t>
            </a:r>
            <a:endParaRPr lang="en-US" sz="44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096589D-53E7-0A21-FDBD-0A6640F3F0D1}"/>
              </a:ext>
            </a:extLst>
          </p:cNvPr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endParaRPr lang="en-US" sz="1740" dirty="0"/>
          </a:p>
        </p:txBody>
      </p:sp>
    </p:spTree>
    <p:extLst>
      <p:ext uri="{BB962C8B-B14F-4D97-AF65-F5344CB8AC3E}">
        <p14:creationId xmlns:p14="http://schemas.microsoft.com/office/powerpoint/2010/main" val="403011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BCB39-5346-C10D-8016-0E53BB53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79"/>
            <a:ext cx="14630400" cy="70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5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940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5" name="Text 1"/>
          <p:cNvSpPr/>
          <p:nvPr/>
        </p:nvSpPr>
        <p:spPr>
          <a:xfrm>
            <a:off x="1886782" y="1317621"/>
            <a:ext cx="81934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Impact of Social Media on Privacy</a:t>
            </a:r>
            <a:endParaRPr lang="en-US" sz="4374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B8E6BD-89D9-C9D9-8975-6354A312B3CD}"/>
              </a:ext>
            </a:extLst>
          </p:cNvPr>
          <p:cNvGrpSpPr/>
          <p:nvPr/>
        </p:nvGrpSpPr>
        <p:grpSpPr>
          <a:xfrm>
            <a:off x="1558680" y="3280215"/>
            <a:ext cx="9933384" cy="2333744"/>
            <a:chOff x="2348389" y="4937284"/>
            <a:chExt cx="9933384" cy="2333744"/>
          </a:xfrm>
        </p:grpSpPr>
        <p:sp>
          <p:nvSpPr>
            <p:cNvPr id="6" name="Shape 2"/>
            <p:cNvSpPr/>
            <p:nvPr/>
          </p:nvSpPr>
          <p:spPr>
            <a:xfrm>
              <a:off x="2348389" y="493728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7E023C"/>
            </a:solidFill>
            <a:ln w="7620">
              <a:solidFill>
                <a:srgbClr val="971B55"/>
              </a:solidFill>
              <a:prstDash val="solid"/>
            </a:ln>
          </p:spPr>
        </p:sp>
        <p:sp>
          <p:nvSpPr>
            <p:cNvPr id="7" name="Text 3"/>
            <p:cNvSpPr/>
            <p:nvPr/>
          </p:nvSpPr>
          <p:spPr>
            <a:xfrm>
              <a:off x="2531626" y="4978956"/>
              <a:ext cx="133350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b="1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1</a:t>
              </a:r>
              <a:endParaRPr lang="en-US" sz="2624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3070503" y="5013603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Data Exposure</a:t>
              </a:r>
              <a:endParaRPr lang="en-US" sz="2187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3070503" y="5494020"/>
              <a:ext cx="2440900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Social media platforms can lead to unintentional exposure of personal information and activities.</a:t>
              </a:r>
              <a:endParaRPr lang="en-US" sz="1750" dirty="0"/>
            </a:p>
          </p:txBody>
        </p:sp>
        <p:sp>
          <p:nvSpPr>
            <p:cNvPr id="10" name="Shape 6"/>
            <p:cNvSpPr/>
            <p:nvPr/>
          </p:nvSpPr>
          <p:spPr>
            <a:xfrm>
              <a:off x="5733574" y="493728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7E023C"/>
            </a:solidFill>
            <a:ln w="7620">
              <a:solidFill>
                <a:srgbClr val="971B55"/>
              </a:solidFill>
              <a:prstDash val="solid"/>
            </a:ln>
          </p:spPr>
        </p:sp>
        <p:sp>
          <p:nvSpPr>
            <p:cNvPr id="11" name="Text 7"/>
            <p:cNvSpPr/>
            <p:nvPr/>
          </p:nvSpPr>
          <p:spPr>
            <a:xfrm>
              <a:off x="5881568" y="4978956"/>
              <a:ext cx="203835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b="1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2</a:t>
              </a:r>
              <a:endParaRPr lang="en-US" sz="2624" dirty="0"/>
            </a:p>
          </p:txBody>
        </p:sp>
        <p:sp>
          <p:nvSpPr>
            <p:cNvPr id="12" name="Text 8"/>
            <p:cNvSpPr/>
            <p:nvPr/>
          </p:nvSpPr>
          <p:spPr>
            <a:xfrm>
              <a:off x="6455688" y="5013603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Online Tracking</a:t>
              </a:r>
              <a:endParaRPr lang="en-US" sz="2187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6455688" y="5494020"/>
              <a:ext cx="2440900" cy="1777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They may track user activities, leading to targeted advertising and potential privacy breaches.</a:t>
              </a:r>
              <a:endParaRPr lang="en-US" sz="1750" dirty="0"/>
            </a:p>
          </p:txBody>
        </p:sp>
        <p:sp>
          <p:nvSpPr>
            <p:cNvPr id="14" name="Shape 10"/>
            <p:cNvSpPr/>
            <p:nvPr/>
          </p:nvSpPr>
          <p:spPr>
            <a:xfrm>
              <a:off x="9118759" y="4937284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7E023C"/>
            </a:solidFill>
            <a:ln w="7620">
              <a:solidFill>
                <a:srgbClr val="971B55"/>
              </a:solidFill>
              <a:prstDash val="solid"/>
            </a:ln>
          </p:spPr>
        </p:sp>
        <p:sp>
          <p:nvSpPr>
            <p:cNvPr id="15" name="Text 11"/>
            <p:cNvSpPr/>
            <p:nvPr/>
          </p:nvSpPr>
          <p:spPr>
            <a:xfrm>
              <a:off x="9268778" y="4978956"/>
              <a:ext cx="199906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281"/>
                </a:lnSpc>
                <a:buNone/>
              </a:pPr>
              <a:r>
                <a:rPr lang="en-US" sz="2624" b="1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3</a:t>
              </a:r>
              <a:endParaRPr lang="en-US" sz="2624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9840873" y="5013603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Reputation Risks</a:t>
              </a:r>
              <a:endParaRPr lang="en-US" sz="2187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9840873" y="5494020"/>
              <a:ext cx="2440900" cy="1421606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750" dirty="0">
                  <a:solidFill>
                    <a:srgbClr val="E5E0DF"/>
                  </a:solidFill>
                  <a:latin typeface="Overpass" pitchFamily="34" charset="0"/>
                  <a:ea typeface="Overpass" pitchFamily="34" charset="-122"/>
                  <a:cs typeface="Overpass" pitchFamily="34" charset="-120"/>
                </a:rPr>
                <a:t>Posting personal content online can pose risks to one's reputation and professional image.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1421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Protecting Privacy on Social Media Platforms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32660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Privacy Settings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customize privacy settings to control the visibility of their personal information and posts.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03621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3266003"/>
            <a:ext cx="240672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Content Moderation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374642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Engaging in content moderation ensures that shared information aligns with personal privacy boundaries.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264587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2990" y="5494377"/>
            <a:ext cx="31100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Education and Awareness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062990" y="5974794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Educating users about privacy risks and safe online practices is essential for protecting personal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257</Words>
  <Application>Microsoft Office PowerPoint</Application>
  <PresentationFormat>Custom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Overpass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vindya hg</cp:lastModifiedBy>
  <cp:revision>6</cp:revision>
  <dcterms:created xsi:type="dcterms:W3CDTF">2024-02-21T07:11:37Z</dcterms:created>
  <dcterms:modified xsi:type="dcterms:W3CDTF">2024-02-29T05:37:04Z</dcterms:modified>
</cp:coreProperties>
</file>